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78" autoAdjust="0"/>
    <p:restoredTop sz="86420" autoAdjust="0"/>
  </p:normalViewPr>
  <p:slideViewPr>
    <p:cSldViewPr>
      <p:cViewPr>
        <p:scale>
          <a:sx n="84" d="100"/>
          <a:sy n="84" d="100"/>
        </p:scale>
        <p:origin x="-438" y="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wserver1\NetWar4\205\ifo_&#1088;&#1077;&#1090;&#1088;&#1086;\&#1047;&#1072;&#1075;&#1086;&#1090;&#1086;&#1074;&#1082;&#1072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"/>
          <c:y val="4.7292268730515907E-3"/>
          <c:w val="0.48572885506377483"/>
          <c:h val="0.97662575644205563"/>
        </c:manualLayout>
      </c:layout>
      <c:barChart>
        <c:barDir val="bar"/>
        <c:grouping val="clustered"/>
        <c:ser>
          <c:idx val="0"/>
          <c:order val="0"/>
          <c:dLbls>
            <c:dLbl>
              <c:idx val="15"/>
              <c:layout>
                <c:manualLayout>
                  <c:x val="-7.3664839288842413E-3"/>
                  <c:y val="1.2370528674536871E-17"/>
                </c:manualLayout>
              </c:layout>
              <c:dLblPos val="outEnd"/>
              <c:showVal val="1"/>
            </c:dLbl>
            <c:showVal val="1"/>
          </c:dLbls>
          <c:cat>
            <c:strRef>
              <c:f>[Заготовка.xls]Лист3!$A$1:$A$17</c:f>
              <c:strCache>
                <c:ptCount val="17"/>
                <c:pt idx="0">
                  <c:v>Производство прочих неметаллических минеральных продуктов</c:v>
                </c:pt>
                <c:pt idx="1">
                  <c:v>Целлюлозно-бумажное производство; издательская и полиграфическая деятельность</c:v>
                </c:pt>
                <c:pt idx="2">
                  <c:v>Прочие производства</c:v>
                </c:pt>
                <c:pt idx="3">
                  <c:v>Производство и распределение электроэнергии, газа и воды</c:v>
                </c:pt>
                <c:pt idx="4">
                  <c:v>Производство кожи, изделий из кожи и производство обуви</c:v>
                </c:pt>
                <c:pt idx="5">
                  <c:v>Металлургическое производство и производство готовых металлических изделий</c:v>
                </c:pt>
                <c:pt idx="6">
                  <c:v>Добыча полезных ископаемых</c:v>
                </c:pt>
                <c:pt idx="7">
                  <c:v>Обработка древесины и производство изделий из дерева</c:v>
                </c:pt>
                <c:pt idx="8">
                  <c:v>Производство резиновых и пластмассовых изделий</c:v>
                </c:pt>
                <c:pt idx="9">
                  <c:v>Химическое производство</c:v>
                </c:pt>
                <c:pt idx="10">
                  <c:v>Производство машин и оборудования</c:v>
                </c:pt>
                <c:pt idx="11">
                  <c:v>Производство пищевых продуктов, включая напитки, и табака</c:v>
                </c:pt>
                <c:pt idx="12">
                  <c:v>Обрабатывающие производства</c:v>
                </c:pt>
                <c:pt idx="13">
                  <c:v>Текстильное и швейное производство</c:v>
                </c:pt>
                <c:pt idx="14">
                  <c:v>Производство транспортных средств и оборудования</c:v>
                </c:pt>
                <c:pt idx="15">
                  <c:v>Производство электрооборудования, электронного и оптического оборудования</c:v>
                </c:pt>
                <c:pt idx="16">
                  <c:v>Промышленность, всего</c:v>
                </c:pt>
              </c:strCache>
            </c:strRef>
          </c:cat>
          <c:val>
            <c:numRef>
              <c:f>[Заготовка.xls]Лист3!$B$1:$B$17</c:f>
              <c:numCache>
                <c:formatCode>General</c:formatCode>
                <c:ptCount val="17"/>
                <c:pt idx="0">
                  <c:v>-13.5</c:v>
                </c:pt>
                <c:pt idx="1">
                  <c:v>-12.2</c:v>
                </c:pt>
                <c:pt idx="2">
                  <c:v>-11.8</c:v>
                </c:pt>
                <c:pt idx="3">
                  <c:v>-9.8000000000000007</c:v>
                </c:pt>
                <c:pt idx="4">
                  <c:v>-5.7</c:v>
                </c:pt>
                <c:pt idx="5">
                  <c:v>-2.4</c:v>
                </c:pt>
                <c:pt idx="6">
                  <c:v>1.7000000000000006</c:v>
                </c:pt>
                <c:pt idx="7">
                  <c:v>2.4</c:v>
                </c:pt>
                <c:pt idx="8">
                  <c:v>3.6</c:v>
                </c:pt>
                <c:pt idx="9">
                  <c:v>5.6</c:v>
                </c:pt>
                <c:pt idx="10">
                  <c:v>5.9</c:v>
                </c:pt>
                <c:pt idx="11">
                  <c:v>7.2</c:v>
                </c:pt>
                <c:pt idx="12">
                  <c:v>13.8</c:v>
                </c:pt>
                <c:pt idx="13">
                  <c:v>20.3</c:v>
                </c:pt>
                <c:pt idx="14" formatCode="0.0">
                  <c:v>32</c:v>
                </c:pt>
                <c:pt idx="15">
                  <c:v>79.099999999999994</c:v>
                </c:pt>
                <c:pt idx="16" formatCode="0.0">
                  <c:v>7</c:v>
                </c:pt>
              </c:numCache>
            </c:numRef>
          </c:val>
        </c:ser>
        <c:dLbls>
          <c:showVal val="1"/>
        </c:dLbls>
        <c:overlap val="-25"/>
        <c:axId val="48702592"/>
        <c:axId val="48704128"/>
      </c:barChart>
      <c:catAx>
        <c:axId val="48702592"/>
        <c:scaling>
          <c:orientation val="minMax"/>
        </c:scaling>
        <c:axPos val="l"/>
        <c:numFmt formatCode="General" sourceLinked="1"/>
        <c:tickLblPos val="high"/>
        <c:txPr>
          <a:bodyPr/>
          <a:lstStyle/>
          <a:p>
            <a:pPr algn="just">
              <a:defRPr/>
            </a:pPr>
            <a:endParaRPr lang="ru-RU"/>
          </a:p>
        </c:txPr>
        <c:crossAx val="48704128"/>
        <c:crosses val="autoZero"/>
        <c:auto val="1"/>
        <c:lblAlgn val="ctr"/>
        <c:lblOffset val="100"/>
      </c:catAx>
      <c:valAx>
        <c:axId val="48704128"/>
        <c:scaling>
          <c:orientation val="minMax"/>
          <c:min val="-50"/>
        </c:scaling>
        <c:delete val="1"/>
        <c:axPos val="b"/>
        <c:numFmt formatCode="General" sourceLinked="1"/>
        <c:tickLblPos val="none"/>
        <c:crossAx val="487025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1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637DC8-F519-425E-8582-345B564C53BE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CBD517-8D3C-4BF8-9B37-D81F7BFA9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CBD517-8D3C-4BF8-9B37-D81F7BFA949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1" cy="7800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01E07-A1A2-4E53-B0EC-211D6F314FA3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18" Type="http://schemas.openxmlformats.org/officeDocument/2006/relationships/image" Target="../media/image15.jpeg"/><Relationship Id="rId3" Type="http://schemas.openxmlformats.org/officeDocument/2006/relationships/image" Target="../media/image1.jpeg"/><Relationship Id="rId21" Type="http://schemas.openxmlformats.org/officeDocument/2006/relationships/image" Target="../media/image18.jpeg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1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jpeg"/><Relationship Id="rId20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5" Type="http://schemas.openxmlformats.org/officeDocument/2006/relationships/image" Target="../media/image2.jpeg"/><Relationship Id="rId15" Type="http://schemas.openxmlformats.org/officeDocument/2006/relationships/image" Target="../media/image12.jpeg"/><Relationship Id="rId10" Type="http://schemas.openxmlformats.org/officeDocument/2006/relationships/image" Target="../media/image7.jpeg"/><Relationship Id="rId19" Type="http://schemas.openxmlformats.org/officeDocument/2006/relationships/image" Target="../media/image16.png"/><Relationship Id="rId4" Type="http://schemas.openxmlformats.org/officeDocument/2006/relationships/chart" Target="../charts/chart1.xml"/><Relationship Id="rId9" Type="http://schemas.openxmlformats.org/officeDocument/2006/relationships/image" Target="../media/image6.jpeg"/><Relationship Id="rId1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C:\АНЯ\Картинки\Электрооборуд.jpg" hidden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928670"/>
            <a:ext cx="876272" cy="300014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296842"/>
          </a:xfrm>
        </p:spPr>
        <p:txBody>
          <a:bodyPr rot="0">
            <a:noAutofit/>
          </a:bodyPr>
          <a:lstStyle/>
          <a:p>
            <a:r>
              <a:rPr lang="ru-RU" sz="1600" b="1" dirty="0" smtClean="0"/>
              <a:t>Промышленное производство в Удмуртской Республике в январе-декабре 2016 года                                                 </a:t>
            </a:r>
            <a:endParaRPr lang="ru-RU" sz="1600" b="1" dirty="0"/>
          </a:p>
        </p:txBody>
      </p:sp>
      <p:graphicFrame>
        <p:nvGraphicFramePr>
          <p:cNvPr id="23" name="Диаграмма 22"/>
          <p:cNvGraphicFramePr>
            <a:graphicFrameLocks/>
          </p:cNvGraphicFramePr>
          <p:nvPr/>
        </p:nvGraphicFramePr>
        <p:xfrm>
          <a:off x="500034" y="476672"/>
          <a:ext cx="8358246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5" name="Picture 2" descr="C:\АНЯ\Картинки\Целл-бу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500042"/>
            <a:ext cx="862781" cy="285752"/>
          </a:xfrm>
          <a:prstGeom prst="rect">
            <a:avLst/>
          </a:prstGeom>
          <a:noFill/>
        </p:spPr>
      </p:pic>
      <p:pic>
        <p:nvPicPr>
          <p:cNvPr id="6" name="Picture 16" descr="C:\АНЯ\Картинки\Электрооборуд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857232"/>
            <a:ext cx="857256" cy="285752"/>
          </a:xfrm>
          <a:prstGeom prst="rect">
            <a:avLst/>
          </a:prstGeom>
          <a:noFill/>
        </p:spPr>
      </p:pic>
      <p:pic>
        <p:nvPicPr>
          <p:cNvPr id="7" name="Picture 15" descr="C:\АНЯ\Картинки\Транс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24" y="1214422"/>
            <a:ext cx="857256" cy="285753"/>
          </a:xfrm>
          <a:prstGeom prst="rect">
            <a:avLst/>
          </a:prstGeom>
          <a:noFill/>
        </p:spPr>
      </p:pic>
      <p:pic>
        <p:nvPicPr>
          <p:cNvPr id="8" name="Picture 14" descr="C:\АНЯ\Картинки\Текстильное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7224" y="1571612"/>
            <a:ext cx="857267" cy="309537"/>
          </a:xfrm>
          <a:prstGeom prst="rect">
            <a:avLst/>
          </a:prstGeom>
          <a:noFill/>
        </p:spPr>
      </p:pic>
      <p:pic>
        <p:nvPicPr>
          <p:cNvPr id="9" name="Рисунок 8" descr="C:\statek\автом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7224" y="1928802"/>
            <a:ext cx="857256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C:\АНЯ\Картинки\Пищев прод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7224" y="2285992"/>
            <a:ext cx="857256" cy="333378"/>
          </a:xfrm>
          <a:prstGeom prst="rect">
            <a:avLst/>
          </a:prstGeom>
          <a:noFill/>
        </p:spPr>
      </p:pic>
      <p:pic>
        <p:nvPicPr>
          <p:cNvPr id="11" name="Picture 13" descr="C:\АНЯ\Картинки\Машин и оборуд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57224" y="2714620"/>
            <a:ext cx="857232" cy="214314"/>
          </a:xfrm>
          <a:prstGeom prst="rect">
            <a:avLst/>
          </a:prstGeom>
          <a:noFill/>
        </p:spPr>
      </p:pic>
      <p:pic>
        <p:nvPicPr>
          <p:cNvPr id="12" name="Picture 7" descr="C:\АНЯ\Картинки\Химическое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57224" y="2928934"/>
            <a:ext cx="846132" cy="285752"/>
          </a:xfrm>
          <a:prstGeom prst="rect">
            <a:avLst/>
          </a:prstGeom>
          <a:noFill/>
        </p:spPr>
      </p:pic>
      <p:pic>
        <p:nvPicPr>
          <p:cNvPr id="13" name="Picture 8" descr="C:\АНЯ\Картинки\Резин и пластм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57224" y="3286124"/>
            <a:ext cx="833419" cy="285752"/>
          </a:xfrm>
          <a:prstGeom prst="rect">
            <a:avLst/>
          </a:prstGeom>
          <a:noFill/>
        </p:spPr>
      </p:pic>
      <p:pic>
        <p:nvPicPr>
          <p:cNvPr id="14" name="Picture 4" descr="C:\АНЯ\Картинки\Обработка древ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7224" y="3643314"/>
            <a:ext cx="857224" cy="285752"/>
          </a:xfrm>
          <a:prstGeom prst="rect">
            <a:avLst/>
          </a:prstGeom>
          <a:noFill/>
        </p:spPr>
      </p:pic>
      <p:pic>
        <p:nvPicPr>
          <p:cNvPr id="15" name="Picture 2" descr="C:\АНЯ\Картинки\Добыча2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57224" y="4000504"/>
            <a:ext cx="857256" cy="311137"/>
          </a:xfrm>
          <a:prstGeom prst="rect">
            <a:avLst/>
          </a:prstGeom>
          <a:noFill/>
        </p:spPr>
      </p:pic>
      <p:pic>
        <p:nvPicPr>
          <p:cNvPr id="16" name="Picture 11" descr="C:\АНЯ\Картинки\Металлургия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85984" y="4357694"/>
            <a:ext cx="857256" cy="285752"/>
          </a:xfrm>
          <a:prstGeom prst="rect">
            <a:avLst/>
          </a:prstGeom>
          <a:noFill/>
        </p:spPr>
      </p:pic>
      <p:pic>
        <p:nvPicPr>
          <p:cNvPr id="17" name="Picture 3" descr="C:\АНЯ\Картинки\Кожи и изделий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285984" y="4714884"/>
            <a:ext cx="857256" cy="285752"/>
          </a:xfrm>
          <a:prstGeom prst="rect">
            <a:avLst/>
          </a:prstGeom>
          <a:noFill/>
        </p:spPr>
      </p:pic>
      <p:pic>
        <p:nvPicPr>
          <p:cNvPr id="18" name="Picture 5" descr="C:\АНЯ\Картинки\Передача2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285984" y="5072074"/>
            <a:ext cx="857256" cy="285752"/>
          </a:xfrm>
          <a:prstGeom prst="rect">
            <a:avLst/>
          </a:prstGeom>
          <a:noFill/>
        </p:spPr>
      </p:pic>
      <p:pic>
        <p:nvPicPr>
          <p:cNvPr id="19" name="Picture 12" descr="C:\АНЯ\Картинки\Прочие.pn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2285984" y="5429264"/>
            <a:ext cx="857256" cy="214314"/>
          </a:xfrm>
          <a:prstGeom prst="rect">
            <a:avLst/>
          </a:prstGeom>
          <a:noFill/>
        </p:spPr>
      </p:pic>
      <p:pic>
        <p:nvPicPr>
          <p:cNvPr id="20" name="Picture 9" descr="C:\АНЯ\Картинки\Целл-бумажн2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285984" y="5715016"/>
            <a:ext cx="857256" cy="285752"/>
          </a:xfrm>
          <a:prstGeom prst="rect">
            <a:avLst/>
          </a:prstGeom>
          <a:noFill/>
        </p:spPr>
      </p:pic>
      <p:pic>
        <p:nvPicPr>
          <p:cNvPr id="21" name="Picture 10" descr="C:\АНЯ\Картинки\Прочие неметалл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289689" y="6072206"/>
            <a:ext cx="857256" cy="285752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714348" y="6357958"/>
            <a:ext cx="1071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Снижение</a:t>
            </a:r>
            <a:endParaRPr lang="ru-RU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2643174" y="6357958"/>
            <a:ext cx="9286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Прирост</a:t>
            </a:r>
            <a:endParaRPr lang="ru-RU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218</TotalTime>
  <Words>13</Words>
  <Application>Microsoft Office PowerPoint</Application>
  <PresentationFormat>Экран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Промышленное производство в Удмуртской Республике в январе-декабре 2016 года                                               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33</cp:revision>
  <dcterms:created xsi:type="dcterms:W3CDTF">2016-10-21T07:18:23Z</dcterms:created>
  <dcterms:modified xsi:type="dcterms:W3CDTF">2017-02-02T06:07:40Z</dcterms:modified>
</cp:coreProperties>
</file>